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24" r:id="rId10"/>
    <p:sldId id="326" r:id="rId11"/>
    <p:sldId id="339" r:id="rId12"/>
    <p:sldId id="327" r:id="rId13"/>
    <p:sldId id="328" r:id="rId14"/>
    <p:sldId id="340" r:id="rId15"/>
    <p:sldId id="329" r:id="rId16"/>
    <p:sldId id="330" r:id="rId17"/>
    <p:sldId id="341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5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481319"/>
              </p:ext>
            </p:extLst>
          </p:nvPr>
        </p:nvGraphicFramePr>
        <p:xfrm>
          <a:off x="2924355" y="4092314"/>
          <a:ext cx="6771736" cy="807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24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Вредоносного ПО нейронными сетями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этом                             является входным вектором,                       - веса соединения каждого уровня,</a:t>
            </a:r>
          </a:p>
          <a:p>
            <a:r>
              <a:rPr lang="ru-RU" dirty="0"/>
              <a:t>                 - вектор смещения. Уровни от       до           образуют скрытые слои,                      является выходным вектором.</a:t>
            </a: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Элементы скрытых и выходных слоев называются нейронами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Они представлены функциями активации, отвечающими за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нелинейное функциональное отображение между входными данными и переменной отклика. Самыми популярными функциями активации являются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функция, функция гиперболического тангенса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выпрямленная линейная единица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 в основном используется на выходном слое в бинарной классификации, так как определяет выходное значение как 0 или 1. Функция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улучшенная версия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сигмоидной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функции с разницей лишь в том, что в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выходные значения находятся в диапазоне от -1 до 1. В скрытых слоях чаще всего применяется функция активации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 приводит к выходному значению 0, если он получает отрицательный вход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иначе для положительных входов он возвращает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изменений, подобно линейной функции. </a:t>
            </a:r>
          </a:p>
          <a:p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применяется в многоклассовой классификации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вычисляя вероятность того, что каждое вхождение принадлежит к заранее определенному классу, и корректирует выходные значения для каждого класса так, чтобы они находились в диапазоне от 0 до 1. 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обычно используется только для выходного слоя.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3255B480-296B-45DB-9058-9346BB7F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4267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70F0F37-1EE1-4A85-8031-EB363D0D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6648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67BFC958-83C9-4AA0-B18C-15600AD79C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9366" y="2231773"/>
          <a:ext cx="1246366" cy="30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933" imgH="275895" progId="Equation.DSMT4">
                  <p:embed/>
                </p:oleObj>
              </mc:Choice>
              <mc:Fallback>
                <p:oleObj name="Equation" r:id="rId2" imgW="1141933" imgH="275895" progId="Equation.DSMT4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67BFC958-83C9-4AA0-B18C-15600AD79C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29366" y="2231773"/>
                        <a:ext cx="1246366" cy="301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595CF504-951E-4D6C-99F0-4DF255701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4278" y="2250822"/>
          <a:ext cx="886189" cy="23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5133" imgH="237766" progId="Equation.DSMT4">
                  <p:embed/>
                </p:oleObj>
              </mc:Choice>
              <mc:Fallback>
                <p:oleObj name="Equation" r:id="rId4" imgW="885133" imgH="237766" progId="Equation.DSMT4">
                  <p:embed/>
                  <p:pic>
                    <p:nvPicPr>
                      <p:cNvPr id="36" name="Объект 35">
                        <a:extLst>
                          <a:ext uri="{FF2B5EF4-FFF2-40B4-BE49-F238E27FC236}">
                            <a16:creationId xmlns:a16="http://schemas.microsoft.com/office/drawing/2014/main" id="{595CF504-951E-4D6C-99F0-4DF2557010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4278" y="2250822"/>
                        <a:ext cx="886189" cy="238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282F4880-18F9-49A0-97CB-72C310781A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7438" y="2585762"/>
          <a:ext cx="771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0760" imgH="237766" progId="Equation.DSMT4">
                  <p:embed/>
                </p:oleObj>
              </mc:Choice>
              <mc:Fallback>
                <p:oleObj name="Equation" r:id="rId6" imgW="770760" imgH="237766" progId="Equation.DSMT4">
                  <p:embed/>
                  <p:pic>
                    <p:nvPicPr>
                      <p:cNvPr id="37" name="Объект 36">
                        <a:extLst>
                          <a:ext uri="{FF2B5EF4-FFF2-40B4-BE49-F238E27FC236}">
                            <a16:creationId xmlns:a16="http://schemas.microsoft.com/office/drawing/2014/main" id="{282F4880-18F9-49A0-97CB-72C310781A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7438" y="2585762"/>
                        <a:ext cx="7715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D4573244-438A-48F6-9672-C0DEE717A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1305" y="2635754"/>
          <a:ext cx="161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1849" imgH="237766" progId="Equation.DSMT4">
                  <p:embed/>
                </p:oleObj>
              </mc:Choice>
              <mc:Fallback>
                <p:oleObj name="Equation" r:id="rId8" imgW="161849" imgH="237766" progId="Equation.DSMT4">
                  <p:embed/>
                  <p:pic>
                    <p:nvPicPr>
                      <p:cNvPr id="38" name="Объект 37">
                        <a:extLst>
                          <a:ext uri="{FF2B5EF4-FFF2-40B4-BE49-F238E27FC236}">
                            <a16:creationId xmlns:a16="http://schemas.microsoft.com/office/drawing/2014/main" id="{D4573244-438A-48F6-9672-C0DEE717A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31305" y="2635754"/>
                        <a:ext cx="1619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E24416E5-2E1B-4863-907A-ED684C5C8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904" y="2635753"/>
          <a:ext cx="3143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3987" imgH="237766" progId="Equation.DSMT4">
                  <p:embed/>
                </p:oleObj>
              </mc:Choice>
              <mc:Fallback>
                <p:oleObj name="Equation" r:id="rId10" imgW="313987" imgH="237766" progId="Equation.DSMT4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E24416E5-2E1B-4863-907A-ED684C5C8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40904" y="2635753"/>
                        <a:ext cx="3143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CEAFF878-17D2-4708-845C-CB9C143E21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15006" y="2618015"/>
          <a:ext cx="912813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13547" imgH="237766" progId="Equation.DSMT4">
                  <p:embed/>
                </p:oleObj>
              </mc:Choice>
              <mc:Fallback>
                <p:oleObj name="Equation" r:id="rId12" imgW="913547" imgH="237766" progId="Equation.DSMT4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CEAFF878-17D2-4708-845C-CB9C143E2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415006" y="2618015"/>
                        <a:ext cx="912813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74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DE987-D6A6-D172-E634-4E79C8AD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0073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BB3D79-496A-40D1-9550-1C74D0DDE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1306" y="2106254"/>
            <a:ext cx="6429387" cy="412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87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473DC-1A00-4C67-918F-E2493CF07C8B}"/>
              </a:ext>
            </a:extLst>
          </p:cNvPr>
          <p:cNvSpPr txBox="1"/>
          <p:nvPr/>
        </p:nvSpPr>
        <p:spPr>
          <a:xfrm>
            <a:off x="622301" y="2008787"/>
            <a:ext cx="109473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нейронные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сети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популярных и часто используемых видов нейронных сетей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приобрётший большую популярность благодаря использованию в задачах классификации и распознавания изображений.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применяются при работе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изображениями, в которых фильтр перемещается по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самому изображению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сверточные нейронные сети получили распространение и в задачах по распознаванию речи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обработке естественных языков и анализу тональности.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текстовыми данными необходимо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учитывать, что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имеют разную длину, и в векторном представлении их необходимо привести к одинаковой размерности. Для векторного преобразования обычно используются такие вхождения слов,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1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64BD-9F2F-454B-80CF-7F792B5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D3C064-695D-4B0F-B5A1-4FB814EBFE2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09" y="2145771"/>
            <a:ext cx="6645381" cy="41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4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541F-8C5A-8F69-FC54-C90161AB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69746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E56A905-4F71-D44C-062D-10320F998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13817" y="2011364"/>
            <a:ext cx="5164365" cy="44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CA08-ACB9-46F2-A34B-227169B3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D287F2-1A12-42DB-AA7F-3322344B4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61921"/>
          </a:xfrm>
        </p:spPr>
        <p:txBody>
          <a:bodyPr/>
          <a:lstStyle/>
          <a:p>
            <a:r>
              <a:rPr lang="ru-RU" dirty="0"/>
              <a:t>Долгая краткосрочная память (Long </a:t>
            </a:r>
            <a:r>
              <a:rPr lang="ru-RU" dirty="0" err="1"/>
              <a:t>short-term</a:t>
            </a:r>
            <a:r>
              <a:rPr lang="ru-RU" dirty="0"/>
              <a:t> </a:t>
            </a:r>
            <a:r>
              <a:rPr lang="ru-RU" dirty="0" err="1"/>
              <a:t>memory</a:t>
            </a:r>
            <a:r>
              <a:rPr lang="en-US" dirty="0"/>
              <a:t> -</a:t>
            </a:r>
            <a:r>
              <a:rPr lang="ru-RU" dirty="0"/>
              <a:t> LSTM) – особая разновидность архитектуры рекуррентных нейронных сетей, способная к обучению долговременным зависимостям. Они были представлены Зеппом </a:t>
            </a:r>
            <a:r>
              <a:rPr lang="ru-RU" dirty="0" err="1"/>
              <a:t>Хохрайтер</a:t>
            </a:r>
            <a:r>
              <a:rPr lang="ru-RU" dirty="0"/>
              <a:t> и Юргеном </a:t>
            </a:r>
            <a:r>
              <a:rPr lang="ru-RU" dirty="0" err="1"/>
              <a:t>Шмидхубером</a:t>
            </a:r>
            <a:r>
              <a:rPr lang="ru-RU" dirty="0"/>
              <a:t> в 1997 году, а затем усовершенствованы и популярно изложены в работах многих других исследователей. Они прекрасно решают целый ряд разнообразных задач и в настоящее время широко используются.</a:t>
            </a:r>
            <a:endParaRPr lang="en-US" dirty="0"/>
          </a:p>
          <a:p>
            <a:r>
              <a:rPr lang="ru-RU" dirty="0"/>
              <a:t>LSTM разработаны специально, чтобы избежать проблемы долговременной зависимости. Запоминание информации на долгие периоды времени – это их обычное поведение, а не что-то, чему они с трудом пытаются обучиться.</a:t>
            </a:r>
            <a:endParaRPr lang="en-US" dirty="0"/>
          </a:p>
          <a:p>
            <a:r>
              <a:rPr lang="ru-RU" dirty="0"/>
              <a:t>Любая рекуррентная нейронная сеть имеет форму цепочки повторяющихся модулей нейронной сети. В обычной RNN структура одного такого модуля очень проста, например, он может представлять собой один слой с функцией активации </a:t>
            </a:r>
            <a:r>
              <a:rPr lang="ru-RU" dirty="0" err="1"/>
              <a:t>tanh</a:t>
            </a:r>
            <a:r>
              <a:rPr lang="ru-RU" dirty="0"/>
              <a:t> (гиперболический тангенс).</a:t>
            </a:r>
          </a:p>
        </p:txBody>
      </p:sp>
    </p:spTree>
    <p:extLst>
      <p:ext uri="{BB962C8B-B14F-4D97-AF65-F5344CB8AC3E}">
        <p14:creationId xmlns:p14="http://schemas.microsoft.com/office/powerpoint/2010/main" val="3071328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5F61-4973-40A6-B72C-F7F9AA2C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3EDF5-EC05-425B-B91E-0940049EB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136674" cy="3923330"/>
          </a:xfrm>
        </p:spPr>
        <p:txBody>
          <a:bodyPr/>
          <a:lstStyle/>
          <a:p>
            <a:r>
              <a:rPr lang="ru-RU" dirty="0"/>
              <a:t>Структура LSTM также напоминает цепочку, но модули выглядят иначе. Вместо одного слоя нейронной сети они содержат целых четыре, и эти слои взаимодействуют особенным образом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9C4C8A-25D5-4856-B099-F5B47029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067" y="3161241"/>
            <a:ext cx="8593667" cy="32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21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AF42-EBF9-C49F-9360-54412AAD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9210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42FBF-B612-1461-7D3F-815CC1CE6F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6569" y="2083228"/>
            <a:ext cx="6726957" cy="404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91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D3E74-258A-4073-AB75-F2DADBD7D5F9}"/>
              </a:ext>
            </a:extLst>
          </p:cNvPr>
          <p:cNvSpPr txBox="1"/>
          <p:nvPr/>
        </p:nvSpPr>
        <p:spPr>
          <a:xfrm>
            <a:off x="820208" y="2142124"/>
            <a:ext cx="8196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</a:t>
            </a: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Глубокие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DNN) 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CNN)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Рекуррентные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RNN)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Нейронная сеть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61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</a:t>
            </a:r>
            <a:r>
              <a:rPr lang="kk-KZ" dirty="0">
                <a:solidFill>
                  <a:srgbClr val="FFC000"/>
                </a:solidFill>
              </a:rPr>
              <a:t> нейронных сетей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989352"/>
            <a:ext cx="11029615" cy="43941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модели необходима большая выборка файлов и сетевых данных, содержащих 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вредоносное ПО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чистые файлы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VirusTotal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MalwareBazaar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Malicia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Dataset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базы вредоносного ПО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 антивирусов и IDS-систем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Snort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Suricata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исполняемых файлов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(PE-файлы в Windows, ELF-файлы в Linux)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трафик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данных: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Статические признаки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(размер файла,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секции PE, импортированные библиотеки)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признаки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(поведение в виртуальной среде, анализ API-вызовов)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анализ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(аномалии в HTTP, DNS-запросах, командно-контрольные сервера)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058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</a:t>
            </a:r>
            <a:r>
              <a:rPr lang="kk-KZ" dirty="0">
                <a:solidFill>
                  <a:srgbClr val="FFC000"/>
                </a:solidFill>
              </a:rPr>
              <a:t> нейронных сетей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B62FF4-96DF-B520-2A8C-80BE672323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9546" y="2259280"/>
            <a:ext cx="9578548" cy="375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8"/>
            <a:ext cx="10917819" cy="788592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</a:t>
            </a:r>
            <a:r>
              <a:rPr lang="kk-KZ" dirty="0">
                <a:solidFill>
                  <a:srgbClr val="FFC000"/>
                </a:solidFill>
              </a:rPr>
              <a:t>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необходимо очистить и подготовить к обучению.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 и выбросов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 к числовому виду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признаков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MinMaxScaler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Engineering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создание новых признаков (например, частота API-вызовов)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00262"/>
            <a:ext cx="11029616" cy="98833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</a:t>
            </a:r>
            <a:r>
              <a:rPr lang="kk-KZ" dirty="0">
                <a:solidFill>
                  <a:srgbClr val="FFC000"/>
                </a:solidFill>
              </a:rPr>
              <a:t> нейронных сетей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A800AD6-E7E0-4400-F8FF-712D6EAA6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34598" y="2106254"/>
            <a:ext cx="6722804" cy="426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3683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</a:t>
            </a:r>
            <a:r>
              <a:rPr lang="kk-KZ" dirty="0">
                <a:solidFill>
                  <a:srgbClr val="FFC000"/>
                </a:solidFill>
              </a:rPr>
              <a:t> нейронных сетей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4D60AA-A9AD-FDB7-BDAB-DB53DDD3131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099096" y="2028615"/>
            <a:ext cx="3993808" cy="47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2309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Malware </a:t>
            </a:r>
            <a:r>
              <a:rPr lang="ru-RU" dirty="0">
                <a:solidFill>
                  <a:srgbClr val="FFC000"/>
                </a:solidFill>
              </a:rPr>
              <a:t>с помощью</a:t>
            </a:r>
            <a:r>
              <a:rPr lang="kk-KZ" dirty="0">
                <a:solidFill>
                  <a:srgbClr val="FFC000"/>
                </a:solidFill>
              </a:rPr>
              <a:t>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138652"/>
            <a:ext cx="11029615" cy="4262148"/>
          </a:xfrm>
        </p:spPr>
        <p:txBody>
          <a:bodyPr/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Глубокие нейронные сети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DNN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представляют собой модель нейронных сетей с двумя и более скрытыми слоями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Нейронная сеть состоит из входного слоя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содержащего входные данные, скрытых слоев, включающих узлы, называемые нейронами, и выходного слоя, содержащего один или несколько нейронов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88B23-FA81-4E18-ADA7-F29776886F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4" y="3335126"/>
            <a:ext cx="3286125" cy="26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3606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595</TotalTime>
  <Words>853</Words>
  <Application>Microsoft Office PowerPoint</Application>
  <PresentationFormat>Широкоэкранный</PresentationFormat>
  <Paragraphs>64</Paragraphs>
  <Slides>18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Equation</vt:lpstr>
      <vt:lpstr>Лекция 9</vt:lpstr>
      <vt:lpstr>Классификация</vt:lpstr>
      <vt:lpstr>Этапы выявления Malware с помощью нейронных сетей</vt:lpstr>
      <vt:lpstr>Этапы выявления Malware с помощью нейронных сетей</vt:lpstr>
      <vt:lpstr>Этапы выявления Malware с помощью нейронных сетей</vt:lpstr>
      <vt:lpstr>Этапы выявления Malware с помощью нейронных сетей</vt:lpstr>
      <vt:lpstr>Этапы выявления Malware с помощью нейронных сетей</vt:lpstr>
      <vt:lpstr>Этапы выявления Malware с помощью нейронных сетей</vt:lpstr>
      <vt:lpstr>Глубокие нейронные сети</vt:lpstr>
      <vt:lpstr>Глубокие нейронные сети</vt:lpstr>
      <vt:lpstr>Глубокие нейронные сети</vt:lpstr>
      <vt:lpstr>сверточные нейронные сети</vt:lpstr>
      <vt:lpstr>сверточные нейронные сети</vt:lpstr>
      <vt:lpstr>сверточные нейронные сети</vt:lpstr>
      <vt:lpstr>Long short-term memory - LSTM</vt:lpstr>
      <vt:lpstr>Long short-term memory - LSTM</vt:lpstr>
      <vt:lpstr>Long short-term memory - LSTM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40</cp:revision>
  <dcterms:created xsi:type="dcterms:W3CDTF">2023-08-13T17:19:25Z</dcterms:created>
  <dcterms:modified xsi:type="dcterms:W3CDTF">2025-02-16T04:45:59Z</dcterms:modified>
</cp:coreProperties>
</file>